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66"/>
  </p:notesMasterIdLst>
  <p:sldIdLst>
    <p:sldId id="323" r:id="rId7"/>
    <p:sldId id="444" r:id="rId8"/>
    <p:sldId id="336" r:id="rId9"/>
    <p:sldId id="335" r:id="rId10"/>
    <p:sldId id="334" r:id="rId11"/>
    <p:sldId id="256" r:id="rId12"/>
    <p:sldId id="321" r:id="rId13"/>
    <p:sldId id="420" r:id="rId14"/>
    <p:sldId id="418" r:id="rId15"/>
    <p:sldId id="286" r:id="rId16"/>
    <p:sldId id="296" r:id="rId17"/>
    <p:sldId id="287" r:id="rId18"/>
    <p:sldId id="301" r:id="rId19"/>
    <p:sldId id="292" r:id="rId20"/>
    <p:sldId id="293" r:id="rId21"/>
    <p:sldId id="422" r:id="rId22"/>
    <p:sldId id="419" r:id="rId23"/>
    <p:sldId id="446" r:id="rId24"/>
    <p:sldId id="275" r:id="rId25"/>
    <p:sldId id="288" r:id="rId26"/>
    <p:sldId id="294" r:id="rId27"/>
    <p:sldId id="289" r:id="rId28"/>
    <p:sldId id="302" r:id="rId29"/>
    <p:sldId id="421" r:id="rId30"/>
    <p:sldId id="262" r:id="rId31"/>
    <p:sldId id="261" r:id="rId32"/>
    <p:sldId id="290" r:id="rId33"/>
    <p:sldId id="263" r:id="rId34"/>
    <p:sldId id="264" r:id="rId35"/>
    <p:sldId id="265" r:id="rId36"/>
    <p:sldId id="445" r:id="rId37"/>
    <p:sldId id="291" r:id="rId38"/>
    <p:sldId id="283" r:id="rId39"/>
    <p:sldId id="266" r:id="rId40"/>
    <p:sldId id="277" r:id="rId41"/>
    <p:sldId id="267" r:id="rId42"/>
    <p:sldId id="268" r:id="rId43"/>
    <p:sldId id="269" r:id="rId44"/>
    <p:sldId id="270" r:id="rId45"/>
    <p:sldId id="271" r:id="rId46"/>
    <p:sldId id="280" r:id="rId47"/>
    <p:sldId id="272" r:id="rId48"/>
    <p:sldId id="274" r:id="rId49"/>
    <p:sldId id="273" r:id="rId50"/>
    <p:sldId id="297" r:id="rId51"/>
    <p:sldId id="305" r:id="rId52"/>
    <p:sldId id="279" r:id="rId53"/>
    <p:sldId id="299" r:id="rId54"/>
    <p:sldId id="284" r:id="rId55"/>
    <p:sldId id="285" r:id="rId56"/>
    <p:sldId id="295" r:id="rId57"/>
    <p:sldId id="298" r:id="rId58"/>
    <p:sldId id="443" r:id="rId59"/>
    <p:sldId id="311" r:id="rId60"/>
    <p:sldId id="258" r:id="rId61"/>
    <p:sldId id="331" r:id="rId62"/>
    <p:sldId id="439" r:id="rId63"/>
    <p:sldId id="414" r:id="rId64"/>
    <p:sldId id="44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444"/>
            <p14:sldId id="336"/>
            <p14:sldId id="335"/>
            <p14:sldId id="334"/>
            <p14:sldId id="256"/>
            <p14:sldId id="321"/>
            <p14:sldId id="420"/>
          </p14:sldIdLst>
        </p14:section>
        <p14:section name="William's" id="{4B81BE2A-B99D-4E1E-BB9D-735D73F7397E}">
          <p14:sldIdLst>
            <p14:sldId id="418"/>
            <p14:sldId id="286"/>
            <p14:sldId id="296"/>
            <p14:sldId id="287"/>
            <p14:sldId id="301"/>
            <p14:sldId id="292"/>
            <p14:sldId id="293"/>
            <p14:sldId id="422"/>
            <p14:sldId id="419"/>
            <p14:sldId id="446"/>
            <p14:sldId id="275"/>
            <p14:sldId id="288"/>
            <p14:sldId id="294"/>
            <p14:sldId id="289"/>
            <p14:sldId id="302"/>
            <p14:sldId id="421"/>
            <p14:sldId id="262"/>
            <p14:sldId id="261"/>
            <p14:sldId id="290"/>
            <p14:sldId id="263"/>
            <p14:sldId id="264"/>
            <p14:sldId id="265"/>
            <p14:sldId id="445"/>
            <p14:sldId id="291"/>
            <p14:sldId id="283"/>
            <p14:sldId id="266"/>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443"/>
            <p14:sldId id="311"/>
            <p14:sldId id="258"/>
            <p14:sldId id="331"/>
            <p14:sldId id="439"/>
            <p14:sldId id="414"/>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62169" autoAdjust="0"/>
  </p:normalViewPr>
  <p:slideViewPr>
    <p:cSldViewPr snapToGrid="0">
      <p:cViewPr varScale="1">
        <p:scale>
          <a:sx n="69" d="100"/>
          <a:sy n="69" d="100"/>
        </p:scale>
        <p:origin x="1044" y="78"/>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8/3/2020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slide&gt;</a:t>
            </a: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&lt;click&gt;</a:t>
            </a:r>
          </a:p>
          <a:p>
            <a:r>
              <a:rPr lang="en-US" sz="1200" b="0" dirty="0">
                <a:solidFill>
                  <a:schemeClr val="tx1"/>
                </a:solidFill>
                <a:latin typeface="+mn-lt"/>
              </a:rPr>
              <a:t>Each time I took an exam, the security requirements became stricter and looking for more things. </a:t>
            </a: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a:t>
            </a:r>
          </a:p>
          <a:p>
            <a:r>
              <a:rPr lang="en-US" sz="1200" b="0" dirty="0">
                <a:solidFill>
                  <a:schemeClr val="tx1"/>
                </a:solidFill>
                <a:latin typeface="+mn-lt"/>
              </a:rPr>
              <a:t>Give yourself plenty of time before the exam to go through their security loopholes,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you fail your exam with no refund.</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69152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to get the SQL Server MCSA, you need to know how to build end-to-end Business Intelligence, SSIS, SSRS, SSAS, in addition to the expected administration and querying</a:t>
            </a:r>
            <a:r>
              <a:rPr lang="en-US" sz="1400" b="0" dirty="0">
                <a:solidFill>
                  <a:schemeClr val="tx1"/>
                </a:solidFill>
                <a:latin typeface="+mn-lt"/>
              </a:rPr>
              <a:t>. </a:t>
            </a:r>
          </a:p>
        </p:txBody>
      </p:sp>
      <p:sp>
        <p:nvSpPr>
          <p:cNvPr id="4" name="Slide Number Placeholder 3"/>
          <p:cNvSpPr>
            <a:spLocks noGrp="1"/>
          </p:cNvSpPr>
          <p:nvPr>
            <p:ph type="sldNum" sz="quarter" idx="10"/>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b="0" dirty="0">
                <a:solidFill>
                  <a:schemeClr val="tx1"/>
                </a:solidFill>
                <a:latin typeface="+mn-lt"/>
              </a:rPr>
              <a:t>We’ll talk later about domain drift, it’s a real problem for item writers with complex questions.</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121227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29</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r>
              <a:rPr lang="en-US" sz="1200" b="0" dirty="0">
                <a:solidFill>
                  <a:schemeClr val="tx1"/>
                </a:solidFill>
                <a:latin typeface="+mn-lt"/>
              </a:rPr>
              <a:t>For example, I took the DP-300 and DP-900 beta exams, and it’s been nearly two months and I still don’t know whether I passed.</a:t>
            </a:r>
          </a:p>
        </p:txBody>
      </p:sp>
      <p:sp>
        <p:nvSpPr>
          <p:cNvPr id="4" name="Slide Number Placeholder 3"/>
          <p:cNvSpPr>
            <a:spLocks noGrp="1"/>
          </p:cNvSpPr>
          <p:nvPr>
            <p:ph type="sldNum" sz="quarter" idx="10"/>
          </p:nvPr>
        </p:nvSpPr>
        <p:spPr/>
        <p:txBody>
          <a:bodyPr/>
          <a:lstStyle/>
          <a:p>
            <a:fld id="{966FAD78-1551-4070-85DE-2E0D872D5203}" type="slidenum">
              <a:rPr lang="en-US" smtClean="0"/>
              <a:t>31</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At Microsoft her name is Liberty Munson, she’s a pretty cool character with a neat job.</a:t>
            </a:r>
          </a:p>
          <a:p>
            <a:pPr lvl="0"/>
            <a:endParaRPr lang="en-US" sz="3200" dirty="0"/>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t>
            </a:r>
            <a:r>
              <a:rPr lang="en-US" sz="1200" dirty="0"/>
              <a:t>Your comments on the exam are reviewed, by name. </a:t>
            </a:r>
            <a:r>
              <a:rPr lang="en-US" sz="3200" dirty="0"/>
              <a:t>Be professional. </a:t>
            </a:r>
          </a:p>
          <a:p>
            <a:pPr lvl="1"/>
            <a:r>
              <a:rPr lang="en-US" sz="3200" dirty="0"/>
              <a:t>Your comments can contribute to changing/abandoning a question.</a:t>
            </a:r>
          </a:p>
          <a:p>
            <a:pPr lvl="2"/>
            <a:r>
              <a:rPr lang="en-US" sz="2800" dirty="0">
                <a:solidFill>
                  <a:srgbClr val="FF0000"/>
                </a:solidFill>
              </a:rPr>
              <a:t>"Why are you testing this? I'd look this up!"</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some sample questions together, are there any questions?</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a:t>
            </a:r>
          </a:p>
          <a:p>
            <a:endParaRPr lang="en-CA" dirty="0"/>
          </a:p>
          <a:p>
            <a:r>
              <a:rPr lang="en-CA" dirty="0"/>
              <a:t>If you’ve become unemployed recently because of the covid-19, please reach out to me on LinkedIn, my wife and I would be happy to share time and resources with you in your job search, including some free time spent on resume review and interview coaching.</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Gandalf already owns </a:t>
            </a:r>
            <a:r>
              <a:rPr lang="en-US" dirty="0" err="1"/>
              <a:t>Narya</a:t>
            </a:r>
            <a:r>
              <a:rPr lang="en-US" dirty="0"/>
              <a:t>, the Ring of Fire, one of the three Rings of Power made for the Elves.</a:t>
            </a:r>
          </a:p>
          <a:p>
            <a:endParaRPr lang="en-US" dirty="0"/>
          </a:p>
          <a:p>
            <a:r>
              <a:rPr lang="en-US" dirty="0"/>
              <a:t>Boromir is pretty much planning all along to get the ring back to Gondor. </a:t>
            </a:r>
          </a:p>
          <a:p>
            <a:endParaRPr lang="en-US" dirty="0"/>
          </a:p>
          <a:p>
            <a:r>
              <a:rPr lang="en-US" dirty="0"/>
              <a:t>Smeagol was not present at the Council of Elrond.</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53</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apologize in advance for the nerdy subject matter of some of these questions. I usually lead with a Star Trek question but since this is my first time presenting to an audience based out of New Zealand, I had to shift fandoms. </a:t>
            </a:r>
          </a:p>
          <a:p>
            <a:endParaRPr lang="en-US" dirty="0"/>
          </a:p>
          <a:p>
            <a:r>
              <a:rPr lang="en-US" dirty="0"/>
              <a:t>Pop Quiz! </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Gain exam insights, the best prep strategies, and test-taking strategies from an exam veteran and writer. Learn how to deconstruct questions and answers, how questions are written, and what certification exams are really testing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&lt;click, read slide&gt;</a:t>
            </a:r>
          </a:p>
          <a:p>
            <a:pPr lvl="1"/>
            <a:r>
              <a:rPr lang="en-US" sz="4000" dirty="0"/>
              <a:t>Tip: Require knowledge transfer afterwards.</a:t>
            </a:r>
          </a:p>
          <a:p>
            <a:pPr lvl="1"/>
            <a:r>
              <a:rPr lang="en-US" sz="4000" dirty="0"/>
              <a:t>Tip: Proof of hands-on-lab completion when sending employees off, or specific technology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84382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tiff"/><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2.tif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8/3/2020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7399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8/3/2020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912589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18494620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27.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47.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8/3/2020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8/3/2020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89" r:id="rId39"/>
    <p:sldLayoutId id="2147483790" r:id="rId40"/>
    <p:sldLayoutId id="2147483792" r:id="rId4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 id="2147483793" r:id="rId7"/>
    <p:sldLayoutId id="2147483795"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certification.comptia.org/docs/default-source/downloadablefiles/hr-perceptions-of-it-training-and-certification.pdf" TargetMode="External"/><Relationship Id="rId2" Type="http://schemas.openxmlformats.org/officeDocument/2006/relationships/hyperlink" Target="http://download.microsoft.com/download/9/4/B/94B5442E-0494-4B42-A5DC-8742E4254B09/BVW-Microsoft-US40548315.pdf"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www.microsoft.com/en-us/learning/community-blog-post.aspx?BlogId=8&amp;Id=37528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VirtualChapters.aspx" TargetMode="External"/><Relationship Id="rId13"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hyperlink" Target="http://www.sqlpass.org/PASSChapters.aspx" TargetMode="External"/><Relationship Id="rId12"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11.xml"/><Relationship Id="rId6" Type="http://schemas.openxmlformats.org/officeDocument/2006/relationships/hyperlink" Target="http://www.sqlsaturday.com/" TargetMode="External"/><Relationship Id="rId11" Type="http://schemas.openxmlformats.org/officeDocument/2006/relationships/image" Target="../media/image58.png"/><Relationship Id="rId5" Type="http://schemas.openxmlformats.org/officeDocument/2006/relationships/hyperlink" Target="http://www.sqlpass.org/Events/24HoursofPASS.aspx" TargetMode="External"/><Relationship Id="rId10"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3.emf"/><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5.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6.emf"/><Relationship Id="rId7"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6.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89.xml"/><Relationship Id="rId5" Type="http://schemas.openxmlformats.org/officeDocument/2006/relationships/image" Target="../media/image82.jpeg"/><Relationship Id="rId4" Type="http://schemas.openxmlformats.org/officeDocument/2006/relationships/hyperlink" Target="https://www.thewallsproject.org/programs/futures_fun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www.sqltact.com/" TargetMode="Externa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openxmlformats.org/officeDocument/2006/relationships/hyperlink" Target="http://www.aka.ms/sql19_eboo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Cert Exams Inside Out</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r>
              <a:rPr lang="en-US" dirty="0"/>
              <a:t>Think Like a Certification Exam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2"/>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3"/>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 Certified Solutions Architect (MCSA)</a:t>
            </a:r>
            <a:br>
              <a:rPr lang="en-US" sz="3200" b="0" dirty="0">
                <a:solidFill>
                  <a:schemeClr val="tx1"/>
                </a:solidFill>
                <a:latin typeface="+mn-lt"/>
              </a:rPr>
            </a:br>
            <a:r>
              <a:rPr lang="en-US" sz="3200" b="0" dirty="0">
                <a:solidFill>
                  <a:schemeClr val="tx1"/>
                </a:solidFill>
                <a:latin typeface="+mn-lt"/>
              </a:rPr>
              <a:t>Microsoft Certified Solutions Developer (MCSD)</a:t>
            </a:r>
          </a:p>
          <a:p>
            <a:r>
              <a:rPr lang="en-US" sz="3200" b="0" dirty="0">
                <a:solidFill>
                  <a:schemeClr val="tx1"/>
                </a:solidFill>
                <a:latin typeface="+mn-lt"/>
              </a:rPr>
              <a:t>Microsoft Certified Solutions Expert (MCSE)</a:t>
            </a:r>
          </a:p>
          <a:p>
            <a:endParaRPr lang="en-US" sz="3200" b="0" dirty="0">
              <a:solidFill>
                <a:schemeClr val="tx1"/>
              </a:solidFill>
              <a:latin typeface="+mn-lt"/>
            </a:endParaRPr>
          </a:p>
          <a:p>
            <a:r>
              <a:rPr lang="en-US" sz="3200" b="0" dirty="0">
                <a:solidFill>
                  <a:schemeClr val="tx1"/>
                </a:solidFill>
                <a:latin typeface="+mn-lt"/>
              </a:rPr>
              <a:t>Have all been retired, </a:t>
            </a:r>
            <a:br>
              <a:rPr lang="en-US" sz="3200" b="0" dirty="0">
                <a:solidFill>
                  <a:schemeClr val="tx1"/>
                </a:solidFill>
                <a:latin typeface="+mn-lt"/>
              </a:rPr>
            </a:br>
            <a:r>
              <a:rPr lang="en-US" sz="3200" b="0" dirty="0">
                <a:solidFill>
                  <a:schemeClr val="tx1"/>
                </a:solidFill>
                <a:latin typeface="+mn-lt"/>
              </a:rPr>
              <a:t>this includes most of the exams that start with “70-”, </a:t>
            </a:r>
            <a:br>
              <a:rPr lang="en-US" sz="3200" b="0" dirty="0">
                <a:solidFill>
                  <a:schemeClr val="tx1"/>
                </a:solidFill>
                <a:latin typeface="+mn-lt"/>
              </a:rPr>
            </a:br>
            <a:r>
              <a:rPr lang="en-US" sz="3200" b="0" dirty="0">
                <a:solidFill>
                  <a:schemeClr val="tx1"/>
                </a:solidFill>
                <a:latin typeface="+mn-lt"/>
              </a:rPr>
              <a:t>but due to COVID-19 retirement has been delayed to Jan 2021.</a:t>
            </a:r>
          </a:p>
          <a:p>
            <a:endParaRPr lang="en-US" sz="3200" b="0" dirty="0">
              <a:solidFill>
                <a:schemeClr val="tx1"/>
              </a:solidFill>
              <a:latin typeface="+mn-lt"/>
            </a:endParaRPr>
          </a:p>
          <a:p>
            <a:r>
              <a:rPr lang="en-US" sz="3200" b="0" dirty="0">
                <a:solidFill>
                  <a:schemeClr val="tx1"/>
                </a:solidFill>
                <a:latin typeface="+mn-lt"/>
              </a:rPr>
              <a:t>Pearson VUE and Microsoft are also expanding the testing availability for </a:t>
            </a:r>
            <a:r>
              <a:rPr lang="en-US" sz="3200" dirty="0">
                <a:solidFill>
                  <a:schemeClr val="tx1"/>
                </a:solidFill>
                <a:latin typeface="+mn-lt"/>
              </a:rPr>
              <a:t>online proctored </a:t>
            </a:r>
            <a:r>
              <a:rPr lang="en-US" sz="3200" b="0" dirty="0">
                <a:solidFill>
                  <a:schemeClr val="tx1"/>
                </a:solidFill>
                <a:latin typeface="+mn-lt"/>
              </a:rPr>
              <a:t>exams because many testing centers have closed.</a:t>
            </a:r>
            <a:br>
              <a:rPr lang="en-US" sz="3200" b="0" dirty="0">
                <a:solidFill>
                  <a:schemeClr val="tx1"/>
                </a:solidFill>
                <a:latin typeface="+mn-lt"/>
              </a:rPr>
            </a:br>
            <a:r>
              <a:rPr lang="en-US" sz="1000" dirty="0">
                <a:hlinkClick r:id="rId3"/>
              </a:rPr>
              <a:t>https://www.microsoft.com/en-us/learning/community-blog-post.aspx?BlogId=8&amp;Id=375289</a:t>
            </a:r>
            <a:br>
              <a:rPr lang="en-US" sz="1000" dirty="0"/>
            </a:br>
            <a:r>
              <a:rPr lang="en-US" sz="1000" dirty="0">
                <a:hlinkClick r:id="rId4"/>
              </a:rPr>
              <a:t>https://www.microsoft.com/en-us/learning/community-blog-post.aspx?BlogId=8&amp;Id=375282</a:t>
            </a:r>
            <a:endParaRPr lang="en-US" sz="100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Online Certification Tests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457200" indent="-457200">
              <a:buFont typeface="Arial" panose="020B0604020202020204" pitchFamily="34" charset="0"/>
              <a:buChar char="•"/>
            </a:pPr>
            <a:r>
              <a:rPr lang="en-US" sz="4400" b="0" dirty="0">
                <a:solidFill>
                  <a:schemeClr val="tx1"/>
                </a:solidFill>
                <a:latin typeface="+mn-lt"/>
              </a:rPr>
              <a:t>Pearson has been providing online-proctored testing exams.</a:t>
            </a:r>
          </a:p>
          <a:p>
            <a:pPr marL="457200" indent="-457200">
              <a:buFont typeface="Arial" panose="020B0604020202020204" pitchFamily="34" charset="0"/>
              <a:buChar char="•"/>
            </a:pPr>
            <a:r>
              <a:rPr lang="en-US" sz="4400" b="0" dirty="0">
                <a:solidFill>
                  <a:schemeClr val="tx1"/>
                </a:solidFill>
                <a:latin typeface="+mn-lt"/>
              </a:rPr>
              <a:t>Security is serious, unforgiving.</a:t>
            </a:r>
          </a:p>
          <a:p>
            <a:endParaRPr lang="en-US" sz="4400" b="0" dirty="0">
              <a:solidFill>
                <a:schemeClr val="tx1"/>
              </a:solidFill>
              <a:latin typeface="+mn-lt"/>
            </a:endParaRPr>
          </a:p>
        </p:txBody>
      </p:sp>
    </p:spTree>
    <p:extLst>
      <p:ext uri="{BB962C8B-B14F-4D97-AF65-F5344CB8AC3E}">
        <p14:creationId xmlns:p14="http://schemas.microsoft.com/office/powerpoint/2010/main" val="15257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Microsoft.com showing the &quot;skills measured of the exam&quot;">
            <a:extLst>
              <a:ext uri="{FF2B5EF4-FFF2-40B4-BE49-F238E27FC236}">
                <a16:creationId xmlns:a16="http://schemas.microsoft.com/office/drawing/2014/main" id="{DFC20130-A9DE-4D67-8471-8481CCE1715A}"/>
              </a:ext>
            </a:extLst>
          </p:cNvPr>
          <p:cNvPicPr>
            <a:picLocks noChangeAspect="1"/>
          </p:cNvPicPr>
          <p:nvPr/>
        </p:nvPicPr>
        <p:blipFill>
          <a:blip r:embed="rId3"/>
          <a:stretch>
            <a:fillRect/>
          </a:stretch>
        </p:blipFill>
        <p:spPr>
          <a:xfrm>
            <a:off x="5294971" y="1303348"/>
            <a:ext cx="9455570" cy="5490331"/>
          </a:xfrm>
          <a:prstGeom prst="rect">
            <a:avLst/>
          </a:prstGeom>
        </p:spPr>
      </p:pic>
      <p:sp>
        <p:nvSpPr>
          <p:cNvPr id="2" name="Title 1"/>
          <p:cNvSpPr>
            <a:spLocks noGrp="1"/>
          </p:cNvSpPr>
          <p:nvPr>
            <p:ph type="title"/>
          </p:nvPr>
        </p:nvSpPr>
        <p:spPr/>
        <p:txBody>
          <a:bodyPr/>
          <a:lstStyle/>
          <a:p>
            <a:r>
              <a:rPr lang="en-US" dirty="0"/>
              <a:t>So What Is On a Cert Exam?</a:t>
            </a:r>
          </a:p>
        </p:txBody>
      </p:sp>
      <p:sp>
        <p:nvSpPr>
          <p:cNvPr id="5" name="TextBox 4"/>
          <p:cNvSpPr txBox="1"/>
          <p:nvPr/>
        </p:nvSpPr>
        <p:spPr>
          <a:xfrm>
            <a:off x="247749" y="1023240"/>
            <a:ext cx="5189489" cy="5509200"/>
          </a:xfrm>
          <a:prstGeom prst="rect">
            <a:avLst/>
          </a:prstGeom>
          <a:noFill/>
        </p:spPr>
        <p:txBody>
          <a:bodyPr wrap="square" rtlCol="0">
            <a:spAutoFit/>
          </a:bodyPr>
          <a:lstStyle/>
          <a:p>
            <a:r>
              <a:rPr lang="en-US" sz="3200" dirty="0"/>
              <a:t>Straight from Microsoft.com, this is the “Skills Measured” section, this is the “domain”.</a:t>
            </a:r>
          </a:p>
          <a:p>
            <a:endParaRPr lang="en-US" sz="3200" dirty="0"/>
          </a:p>
          <a:p>
            <a:r>
              <a:rPr lang="en-US" sz="3200" dirty="0"/>
              <a:t>The “domain” is determined by a group of SMEs before item writing begins, validated by real-life experience.</a:t>
            </a:r>
          </a:p>
          <a:p>
            <a:endParaRPr lang="en-US" sz="3200" dirty="0"/>
          </a:p>
          <a:p>
            <a:r>
              <a:rPr lang="en-US" sz="3200" dirty="0"/>
              <a:t>The “domain” tells the item writer what write about.</a:t>
            </a:r>
          </a:p>
        </p:txBody>
      </p:sp>
      <p:sp>
        <p:nvSpPr>
          <p:cNvPr id="3" name="Oval 2">
            <a:extLst>
              <a:ext uri="{C183D7F6-B498-43B3-948B-1728B52AA6E4}">
                <adec:decorative xmlns:adec="http://schemas.microsoft.com/office/drawing/2017/decorative" val="1"/>
              </a:ext>
            </a:extLst>
          </p:cNvPr>
          <p:cNvSpPr/>
          <p:nvPr/>
        </p:nvSpPr>
        <p:spPr>
          <a:xfrm>
            <a:off x="4982022" y="911242"/>
            <a:ext cx="3240636" cy="313727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72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224476" y="3429001"/>
            <a:ext cx="4327793" cy="1538049"/>
          </a:xfrm>
        </p:spPr>
        <p:txBody>
          <a:bodyPr anchor="t"/>
          <a:lstStyle/>
          <a:p>
            <a:pPr>
              <a:lnSpc>
                <a:spcPct val="90000"/>
              </a:lnSpc>
            </a:pPr>
            <a:r>
              <a:rPr lang="en-US" sz="5867"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3674" y="2205284"/>
            <a:ext cx="1655893" cy="1655893"/>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243" y="4448798"/>
            <a:ext cx="1655893" cy="1655893"/>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7297" y="4855471"/>
            <a:ext cx="1029640" cy="936036"/>
          </a:xfrm>
          <a:prstGeom prst="rect">
            <a:avLst/>
          </a:prstGeom>
        </p:spPr>
      </p:pic>
      <p:sp>
        <p:nvSpPr>
          <p:cNvPr id="13" name="Rectangle 12">
            <a:hlinkClick r:id="rId5"/>
            <a:extLst>
              <a:ext uri="{FF2B5EF4-FFF2-40B4-BE49-F238E27FC236}">
                <a16:creationId xmlns:a16="http://schemas.microsoft.com/office/drawing/2014/main" id="{7FFA58E1-AFAE-6E41-A7A4-3134640BD42F}"/>
              </a:ext>
            </a:extLst>
          </p:cNvPr>
          <p:cNvSpPr/>
          <p:nvPr/>
        </p:nvSpPr>
        <p:spPr>
          <a:xfrm>
            <a:off x="4920532" y="3670977"/>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Free online webinar events </a:t>
            </a:r>
          </a:p>
        </p:txBody>
      </p:sp>
      <p:sp>
        <p:nvSpPr>
          <p:cNvPr id="14" name="Rectangle 13">
            <a:hlinkClick r:id="rId6"/>
            <a:extLst>
              <a:ext uri="{FF2B5EF4-FFF2-40B4-BE49-F238E27FC236}">
                <a16:creationId xmlns:a16="http://schemas.microsoft.com/office/drawing/2014/main" id="{9EB3BE4C-4D6B-9043-B9AF-4F9F2E426BC4}"/>
              </a:ext>
            </a:extLst>
          </p:cNvPr>
          <p:cNvSpPr/>
          <p:nvPr/>
        </p:nvSpPr>
        <p:spPr>
          <a:xfrm>
            <a:off x="9120527" y="3670977"/>
            <a:ext cx="234474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Connect with the global data community</a:t>
            </a:r>
          </a:p>
        </p:txBody>
      </p:sp>
      <p:sp>
        <p:nvSpPr>
          <p:cNvPr id="15" name="Rectangle 14">
            <a:hlinkClick r:id="rId7"/>
            <a:extLst>
              <a:ext uri="{FF2B5EF4-FFF2-40B4-BE49-F238E27FC236}">
                <a16:creationId xmlns:a16="http://schemas.microsoft.com/office/drawing/2014/main" id="{B2C81291-D94F-3142-B6F3-5BE4EB2131A6}"/>
              </a:ext>
            </a:extLst>
          </p:cNvPr>
          <p:cNvSpPr/>
          <p:nvPr/>
        </p:nvSpPr>
        <p:spPr>
          <a:xfrm>
            <a:off x="7107901" y="3670977"/>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a:solidFill>
                  <a:srgbClr val="000000"/>
                </a:solidFill>
                <a:latin typeface="Segoe UI"/>
                <a:cs typeface="Segoe UI Semibold" panose="020B0502040204020203" pitchFamily="34" charset="0"/>
              </a:rPr>
              <a:t>Local user groups around the world</a:t>
            </a:r>
            <a:endParaRPr lang="en-US" sz="1600" dirty="0">
              <a:solidFill>
                <a:srgbClr val="000000"/>
              </a:solidFill>
              <a:latin typeface="Segoe UI"/>
              <a:cs typeface="Segoe UI Semibold" panose="020B0502040204020203" pitchFamily="34" charset="0"/>
            </a:endParaRPr>
          </a:p>
        </p:txBody>
      </p:sp>
      <p:sp>
        <p:nvSpPr>
          <p:cNvPr id="16" name="Rectangle 15">
            <a:hlinkClick r:id="rId8"/>
            <a:extLst>
              <a:ext uri="{FF2B5EF4-FFF2-40B4-BE49-F238E27FC236}">
                <a16:creationId xmlns:a16="http://schemas.microsoft.com/office/drawing/2014/main" id="{D5D65FB3-C04C-A546-A913-C0814BC10F5A}"/>
              </a:ext>
            </a:extLst>
          </p:cNvPr>
          <p:cNvSpPr/>
          <p:nvPr/>
        </p:nvSpPr>
        <p:spPr>
          <a:xfrm>
            <a:off x="4920907" y="6058578"/>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Online special interest user groups </a:t>
            </a:r>
          </a:p>
        </p:txBody>
      </p:sp>
      <p:sp>
        <p:nvSpPr>
          <p:cNvPr id="17" name="Rectangle 16">
            <a:hlinkClick r:id="rId7"/>
            <a:extLst>
              <a:ext uri="{FF2B5EF4-FFF2-40B4-BE49-F238E27FC236}">
                <a16:creationId xmlns:a16="http://schemas.microsoft.com/office/drawing/2014/main" id="{23241561-83A2-804A-8F0C-A676064DBABC}"/>
              </a:ext>
            </a:extLst>
          </p:cNvPr>
          <p:cNvSpPr/>
          <p:nvPr/>
        </p:nvSpPr>
        <p:spPr>
          <a:xfrm>
            <a:off x="7007473" y="6058578"/>
            <a:ext cx="243292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Learning on-demand and delivered to you</a:t>
            </a:r>
          </a:p>
        </p:txBody>
      </p:sp>
      <p:sp>
        <p:nvSpPr>
          <p:cNvPr id="18" name="Rectangle 17">
            <a:hlinkClick r:id="rId7"/>
            <a:extLst>
              <a:ext uri="{FF2B5EF4-FFF2-40B4-BE49-F238E27FC236}">
                <a16:creationId xmlns:a16="http://schemas.microsoft.com/office/drawing/2014/main" id="{DC862C0E-3CC0-9240-859B-88B83A2A551D}"/>
              </a:ext>
            </a:extLst>
          </p:cNvPr>
          <p:cNvSpPr/>
          <p:nvPr/>
        </p:nvSpPr>
        <p:spPr>
          <a:xfrm>
            <a:off x="9440394" y="6058578"/>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5236973" y="4448797"/>
            <a:ext cx="60041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9">
            <a:alphaModFix/>
          </a:blip>
          <a:srcRect l="10860" t="13663"/>
          <a:stretch/>
        </p:blipFill>
        <p:spPr>
          <a:xfrm>
            <a:off x="0" y="1"/>
            <a:ext cx="2901597" cy="281035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42079" y="2205284"/>
            <a:ext cx="1498789" cy="1498789"/>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4467498" y="637787"/>
            <a:ext cx="7454420" cy="1323632"/>
          </a:xfrm>
          <a:prstGeom prst="rect">
            <a:avLst/>
          </a:prstGeom>
          <a:noFill/>
        </p:spPr>
        <p:txBody>
          <a:bodyPr wrap="square" rtlCol="0">
            <a:spAutoFit/>
          </a:bodyPr>
          <a:lstStyle/>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7072982" y="5311985"/>
            <a:ext cx="2086565" cy="587295"/>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1"/>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2"/>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4952" y="2157143"/>
            <a:ext cx="1510883" cy="1510883"/>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7561610" y="4762965"/>
            <a:ext cx="1271089" cy="457870"/>
            <a:chOff x="5522708" y="4176246"/>
            <a:chExt cx="1105467"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4"/>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62183" cy="285499"/>
            </a:xfrm>
            <a:prstGeom prst="rect">
              <a:avLst/>
            </a:prstGeom>
            <a:noFill/>
          </p:spPr>
          <p:txBody>
            <a:bodyPr wrap="none" rtlCol="0">
              <a:spAutoFit/>
            </a:bodyPr>
            <a:lstStyle/>
            <a:p>
              <a:pPr defTabSz="1219170"/>
              <a:r>
                <a:rPr lang="en-US" sz="16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46899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If you have an exam training book, </a:t>
            </a:r>
            <a:br>
              <a:rPr lang="en-US" sz="4000" dirty="0"/>
            </a:br>
            <a:r>
              <a:rPr lang="en-US" sz="4000" dirty="0"/>
              <a:t>take its practice exam or chapter review</a:t>
            </a:r>
          </a:p>
          <a:p>
            <a:pPr lvl="1"/>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fontScale="92500"/>
          </a:bodyPr>
          <a:lstStyle/>
          <a:p>
            <a:r>
              <a:rPr lang="en-US" sz="4400" dirty="0"/>
              <a:t>Study by doing.</a:t>
            </a:r>
          </a:p>
          <a:p>
            <a:pPr lvl="1"/>
            <a:r>
              <a:rPr lang="en-US" sz="4000" dirty="0"/>
              <a:t>This requires a lab environment at home or work where you can build, break/fix, and learn.</a:t>
            </a:r>
          </a:p>
          <a:p>
            <a:pPr lvl="1"/>
            <a:r>
              <a:rPr lang="en-US" sz="4000" dirty="0"/>
              <a:t>Don’t have a test lab? Build one, it’s educational.</a:t>
            </a:r>
          </a:p>
          <a:p>
            <a:pPr lvl="1"/>
            <a:r>
              <a:rPr lang="en-US" sz="4000" dirty="0"/>
              <a:t>Invest significant time in your career.</a:t>
            </a:r>
          </a:p>
          <a:p>
            <a:pPr lvl="1"/>
            <a:r>
              <a:rPr lang="en-US" sz="4000" dirty="0"/>
              <a:t>Have a lab environment installed on your work/home PCs, or use Azure. (Free credits out there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dirty="0"/>
              <a:t>  proper feature choice and solution approach</a:t>
            </a:r>
            <a:br>
              <a:rPr lang="en-US" sz="4000" dirty="0"/>
            </a:br>
            <a:r>
              <a:rPr lang="en-US" sz="4000" dirty="0"/>
              <a:t>  are more likely to be tested.</a:t>
            </a:r>
          </a:p>
          <a:p>
            <a:pPr lvl="1"/>
            <a:r>
              <a:rPr lang="en-US" sz="4000" dirty="0"/>
              <a:t>For example, code sample questions are likely to test order of operations and correct tactic choice,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800" dirty="0"/>
              <a:t>It’s not just multiple-choice questions.</a:t>
            </a:r>
          </a:p>
          <a:p>
            <a:r>
              <a:rPr lang="en-US" sz="4800" dirty="0"/>
              <a:t>Other types such as case studies, build lists, drag and drops, all operate on the same rules and challenge for the writers.</a:t>
            </a:r>
          </a:p>
        </p:txBody>
      </p:sp>
    </p:spTree>
    <p:extLst>
      <p:ext uri="{BB962C8B-B14F-4D97-AF65-F5344CB8AC3E}">
        <p14:creationId xmlns:p14="http://schemas.microsoft.com/office/powerpoint/2010/main" val="1105366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r>
              <a:rPr lang="en-US"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Microsoft’s Emphasis is on Solutions has evolved over the last decade. </a:t>
            </a:r>
          </a:p>
          <a:p>
            <a:pPr lvl="1"/>
            <a:endParaRPr lang="en-US" sz="3600" b="0" dirty="0">
              <a:solidFill>
                <a:schemeClr val="tx1"/>
              </a:solidFill>
              <a:latin typeface="+mn-lt"/>
            </a:endParaRPr>
          </a:p>
          <a:p>
            <a:r>
              <a:rPr lang="en-US" sz="3600" b="0" dirty="0">
                <a:solidFill>
                  <a:schemeClr val="tx1"/>
                </a:solidFill>
                <a:latin typeface="+mn-lt"/>
              </a:rPr>
              <a:t>There is no such thing as a one-dimensional certification because there are few cases of one-dimensional jobs.</a:t>
            </a:r>
          </a:p>
          <a:p>
            <a:endParaRPr lang="en-US" sz="3600" b="0" dirty="0">
              <a:solidFill>
                <a:schemeClr val="tx1"/>
              </a:solidFill>
              <a:latin typeface="+mn-lt"/>
            </a:endParaRPr>
          </a:p>
          <a:p>
            <a:r>
              <a:rPr lang="en-US" sz="3600" b="0" dirty="0">
                <a:solidFill>
                  <a:schemeClr val="tx1"/>
                </a:solidFill>
                <a:latin typeface="+mn-lt"/>
              </a:rPr>
              <a:t>This is intentional and raises the value of a certification – a certification should mean you have broad experience.</a:t>
            </a: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dirty="0"/>
          </a:p>
        </p:txBody>
      </p:sp>
      <p:sp>
        <p:nvSpPr>
          <p:cNvPr id="6" name="Title 4"/>
          <p:cNvSpPr txBox="1">
            <a:spLocks/>
          </p:cNvSpPr>
          <p:nvPr/>
        </p:nvSpPr>
        <p:spPr>
          <a:xfrm>
            <a:off x="381674" y="938677"/>
            <a:ext cx="1097280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dirty="0">
                <a:solidFill>
                  <a:schemeClr val="tx1"/>
                </a:solidFill>
                <a:latin typeface="+mn-lt"/>
              </a:rPr>
              <a:t>Let’s talk about who creates the exams. </a:t>
            </a:r>
            <a:br>
              <a:rPr lang="en-US" sz="3600" b="0" dirty="0">
                <a:solidFill>
                  <a:schemeClr val="tx1"/>
                </a:solidFill>
                <a:latin typeface="+mn-lt"/>
              </a:rPr>
            </a:br>
            <a:r>
              <a:rPr lang="en-US" sz="3600" b="0" dirty="0">
                <a:solidFill>
                  <a:schemeClr val="tx1"/>
                </a:solidFill>
                <a:latin typeface="+mn-lt"/>
              </a:rPr>
              <a:t>Microsoft subcontracts out SMEs globally. </a:t>
            </a:r>
          </a:p>
          <a:p>
            <a:r>
              <a:rPr lang="en-US" sz="3600" b="0" dirty="0">
                <a:solidFill>
                  <a:schemeClr val="tx1"/>
                </a:solidFill>
                <a:latin typeface="+mn-lt"/>
              </a:rPr>
              <a:t>Focus on practicality and actual usage.</a:t>
            </a:r>
          </a:p>
          <a:p>
            <a:endParaRPr lang="en-US" sz="3600" b="0" dirty="0">
              <a:solidFill>
                <a:schemeClr val="tx1"/>
              </a:solidFill>
              <a:latin typeface="+mn-lt"/>
            </a:endParaRPr>
          </a:p>
          <a:p>
            <a:r>
              <a:rPr lang="en-US" sz="3600" b="0" dirty="0">
                <a:solidFill>
                  <a:schemeClr val="tx1"/>
                </a:solidFill>
                <a:latin typeface="+mn-lt"/>
              </a:rPr>
              <a:t>Topics are removed from the exam’s </a:t>
            </a:r>
            <a:r>
              <a:rPr lang="en-US" sz="3600" b="0" i="1" dirty="0">
                <a:solidFill>
                  <a:schemeClr val="tx1"/>
                </a:solidFill>
                <a:latin typeface="+mn-lt"/>
              </a:rPr>
              <a:t>domain </a:t>
            </a:r>
            <a:r>
              <a:rPr lang="en-US" sz="3600" b="0" dirty="0">
                <a:solidFill>
                  <a:schemeClr val="tx1"/>
                </a:solidFill>
                <a:latin typeface="+mn-lt"/>
              </a:rPr>
              <a:t>if none of the SMEs present could say they use it in real life.</a:t>
            </a:r>
          </a:p>
          <a:p>
            <a:endParaRPr lang="en-US" sz="3600" b="0" dirty="0">
              <a:solidFill>
                <a:schemeClr val="tx1"/>
              </a:solidFill>
              <a:latin typeface="+mn-lt"/>
            </a:endParaRPr>
          </a:p>
          <a:p>
            <a:r>
              <a:rPr lang="en-US" sz="3600" b="0" dirty="0">
                <a:solidFill>
                  <a:schemeClr val="tx1"/>
                </a:solidFill>
                <a:latin typeface="+mn-lt"/>
              </a:rPr>
              <a:t>Then, how </a:t>
            </a:r>
            <a:r>
              <a:rPr lang="en-US" sz="3600" b="0" i="1" dirty="0">
                <a:solidFill>
                  <a:schemeClr val="tx1"/>
                </a:solidFill>
                <a:latin typeface="+mn-lt"/>
              </a:rPr>
              <a:t>many</a:t>
            </a:r>
            <a:r>
              <a:rPr lang="en-US" sz="3600" b="0" dirty="0">
                <a:solidFill>
                  <a:schemeClr val="tx1"/>
                </a:solidFill>
                <a:latin typeface="+mn-lt"/>
              </a:rPr>
              <a:t> of each domain should be there? </a:t>
            </a:r>
          </a:p>
          <a:p>
            <a:r>
              <a:rPr lang="en-US" sz="3600" b="0" dirty="0">
                <a:solidFill>
                  <a:schemeClr val="tx1"/>
                </a:solidFill>
                <a:latin typeface="+mn-lt"/>
              </a:rPr>
              <a:t>Then, provide some sample topics for the item writers.</a:t>
            </a:r>
          </a:p>
        </p:txBody>
      </p:sp>
    </p:spTree>
    <p:extLst>
      <p:ext uri="{BB962C8B-B14F-4D97-AF65-F5344CB8AC3E}">
        <p14:creationId xmlns:p14="http://schemas.microsoft.com/office/powerpoint/2010/main" val="24486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441859" y="2022743"/>
            <a:ext cx="11308283" cy="520700"/>
          </a:xfrm>
        </p:spPr>
        <p:txBody>
          <a:bodyPr/>
          <a:lstStyle/>
          <a:p>
            <a:r>
              <a:rPr lang="en-US" sz="4267"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441859" y="3083961"/>
            <a:ext cx="7115923" cy="2907536"/>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3733"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7745735" y="2543444"/>
            <a:ext cx="3402773" cy="3369677"/>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a:t>
            </a:r>
          </a:p>
          <a:p>
            <a:endParaRPr lang="en-US" sz="3600" b="0" dirty="0">
              <a:solidFill>
                <a:schemeClr val="tx1"/>
              </a:solidFill>
              <a:latin typeface="+mn-lt"/>
            </a:endParaRPr>
          </a:p>
          <a:p>
            <a:r>
              <a:rPr lang="en-US" sz="3600" b="0" dirty="0">
                <a:solidFill>
                  <a:schemeClr val="tx1"/>
                </a:solidFill>
                <a:latin typeface="+mn-lt"/>
              </a:rPr>
              <a:t>With Beta Exams, you don’t find out whether or not you’ve passed right away. They evaluate the outcomes of the beta process and the questions. </a:t>
            </a:r>
          </a:p>
        </p:txBody>
      </p:sp>
    </p:spTree>
    <p:extLst>
      <p:ext uri="{BB962C8B-B14F-4D97-AF65-F5344CB8AC3E}">
        <p14:creationId xmlns:p14="http://schemas.microsoft.com/office/powerpoint/2010/main" val="3551320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 content without changing the exam number.</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Why 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85980" y="839973"/>
            <a:ext cx="11658369"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Writing the right answer is easy, and its opposite is easy (though sometimes too obvious).</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2221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5730843" y="609325"/>
            <a:ext cx="6461157" cy="58869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551552" y="1988539"/>
            <a:ext cx="4987648" cy="3994237"/>
          </a:xfrm>
        </p:spPr>
        <p:txBody>
          <a:bodyPr/>
          <a:lstStyle/>
          <a:p>
            <a:r>
              <a:rPr lang="en-US" sz="5867"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6096001" y="894527"/>
            <a:ext cx="4627404" cy="5601791"/>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not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187418"/>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53140" y="2983531"/>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827907" y="3457560"/>
            <a:ext cx="336364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474925"/>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7</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339636"/>
            <a:ext cx="12192000" cy="2566241"/>
          </a:xfrm>
        </p:spPr>
        <p:txBody>
          <a:bodyPr anchor="t">
            <a:normAutofit/>
          </a:bodyPr>
          <a:lstStyle/>
          <a:p>
            <a:pPr algn="ctr">
              <a:spcBef>
                <a:spcPts val="600"/>
              </a:spcBef>
              <a:spcAft>
                <a:spcPts val="600"/>
              </a:spcAft>
            </a:pPr>
            <a:r>
              <a:rPr lang="en-US" sz="4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183" y="1483973"/>
            <a:ext cx="4627404" cy="7466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688126" y="2900430"/>
            <a:ext cx="6599519" cy="3180092"/>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5"/>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11DE4C2-32CE-4AB7-A9BB-2D503D6A0730}"/>
              </a:ext>
            </a:extLst>
          </p:cNvPr>
          <p:cNvSpPr txBox="1">
            <a:spLocks/>
          </p:cNvSpPr>
          <p:nvPr/>
        </p:nvSpPr>
        <p:spPr>
          <a:xfrm>
            <a:off x="692542" y="1419725"/>
            <a:ext cx="7500963" cy="2452881"/>
          </a:xfrm>
          <a:prstGeom prst="rect">
            <a:avLst/>
          </a:prstGeom>
        </p:spPr>
        <p:txBody>
          <a:bodyPr vert="horz" lIns="91436" tIns="45718" rIns="91436" bIns="4571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87" indent="-362887" defTabSz="967698">
              <a:defRPr/>
            </a:pPr>
            <a:r>
              <a:rPr lang="en-US" dirty="0">
                <a:solidFill>
                  <a:srgbClr val="101820"/>
                </a:solidFill>
                <a:latin typeface="Roboto" panose="02000000000000000000" pitchFamily="2" charset="0"/>
                <a:ea typeface="Roboto" panose="02000000000000000000" pitchFamily="2" charset="0"/>
              </a:rPr>
              <a:t>William D Assaf, MCSE, MVP</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Baton Rouge SQL Server UG board</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Principal Consultant, SQL</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Twitter: @</a:t>
            </a:r>
            <a:r>
              <a:rPr lang="en-US" dirty="0" err="1">
                <a:solidFill>
                  <a:srgbClr val="101820"/>
                </a:solidFill>
                <a:latin typeface="Roboto" panose="02000000000000000000" pitchFamily="2" charset="0"/>
                <a:ea typeface="Roboto" panose="02000000000000000000" pitchFamily="2" charset="0"/>
              </a:rPr>
              <a:t>william_a_dba</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0" indent="0" defTabSz="967698">
              <a:buNone/>
              <a:defRPr/>
            </a:pPr>
            <a:endParaRPr lang="en-US" dirty="0">
              <a:solidFill>
                <a:srgbClr val="101820"/>
              </a:solidFill>
              <a:latin typeface="Roboto" panose="02000000000000000000" pitchFamily="2" charset="0"/>
              <a:ea typeface="Roboto" panose="02000000000000000000" pitchFamily="2" charset="0"/>
            </a:endParaRPr>
          </a:p>
        </p:txBody>
      </p:sp>
      <p:sp>
        <p:nvSpPr>
          <p:cNvPr id="13" name="Content Placeholder 2">
            <a:extLst>
              <a:ext uri="{FF2B5EF4-FFF2-40B4-BE49-F238E27FC236}">
                <a16:creationId xmlns:a16="http://schemas.microsoft.com/office/drawing/2014/main" id="{24B438E4-1B63-475B-9264-888BB72F4329}"/>
              </a:ext>
            </a:extLst>
          </p:cNvPr>
          <p:cNvSpPr txBox="1">
            <a:spLocks/>
          </p:cNvSpPr>
          <p:nvPr/>
        </p:nvSpPr>
        <p:spPr>
          <a:xfrm>
            <a:off x="692542" y="4367098"/>
            <a:ext cx="7946132" cy="2899563"/>
          </a:xfrm>
          <a:prstGeom prst="rect">
            <a:avLst/>
          </a:prstGeom>
        </p:spPr>
        <p:txBody>
          <a:bodyPr>
            <a:normAutofit/>
          </a:bodyPr>
          <a:lst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4000" dirty="0"/>
              <a:t>This presentation available at:</a:t>
            </a:r>
          </a:p>
          <a:p>
            <a:pPr marL="0" indent="0" algn="ctr">
              <a:buFont typeface="Wingdings" charset="2"/>
              <a:buNone/>
            </a:pPr>
            <a:r>
              <a:rPr lang="en-US" sz="6600" b="1" dirty="0">
                <a:hlinkClick r:id="rId2"/>
              </a:rPr>
              <a:t>SQLTact.com</a:t>
            </a:r>
            <a:endParaRPr lang="en-US" sz="6600" b="1" dirty="0"/>
          </a:p>
          <a:p>
            <a:endParaRPr lang="en-US" sz="4800" dirty="0"/>
          </a:p>
          <a:p>
            <a:endParaRPr lang="en-US" sz="4800" dirty="0"/>
          </a:p>
        </p:txBody>
      </p:sp>
      <p:pic>
        <p:nvPicPr>
          <p:cNvPr id="14" name="Picture 2" descr="William Assaf">
            <a:extLst>
              <a:ext uri="{FF2B5EF4-FFF2-40B4-BE49-F238E27FC236}">
                <a16:creationId xmlns:a16="http://schemas.microsoft.com/office/drawing/2014/main" id="{F9CF8FD8-7932-4A59-90A0-0BEBF7E46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494" y="256715"/>
            <a:ext cx="3172285" cy="31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4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6891" y="2197789"/>
            <a:ext cx="10840528" cy="3570208"/>
          </a:xfrm>
        </p:spPr>
        <p:txBody>
          <a:bodyPr/>
          <a:lstStyle/>
          <a:p>
            <a:r>
              <a:rPr lang="en-US" sz="3600" dirty="0">
                <a:solidFill>
                  <a:schemeClr val="accent1"/>
                </a:solidFill>
              </a:rPr>
              <a:t>This event was sponsored by Microsoft</a:t>
            </a:r>
            <a:br>
              <a:rPr lang="en-US" sz="3600" dirty="0">
                <a:solidFill>
                  <a:schemeClr val="accent1"/>
                </a:solidFill>
              </a:rPr>
            </a:br>
            <a:br>
              <a:rPr lang="en-US" sz="3600" dirty="0">
                <a:solidFill>
                  <a:schemeClr val="accent1"/>
                </a:solidFill>
              </a:rPr>
            </a:br>
            <a:br>
              <a:rPr lang="en-US" sz="3600" dirty="0">
                <a:solidFill>
                  <a:schemeClr val="accent1"/>
                </a:solidFill>
              </a:rPr>
            </a:br>
            <a:r>
              <a:rPr lang="en-US" sz="3600" dirty="0">
                <a:solidFill>
                  <a:schemeClr val="accent1"/>
                </a:solidFill>
              </a:rPr>
              <a:t>Learn more about SQL Server 2019 today:</a:t>
            </a:r>
            <a:br>
              <a:rPr lang="en-US" sz="3600" dirty="0">
                <a:solidFill>
                  <a:schemeClr val="accent2"/>
                </a:solidFill>
              </a:rPr>
            </a:br>
            <a:r>
              <a:rPr lang="en-US" sz="3600" dirty="0">
                <a:solidFill>
                  <a:schemeClr val="accent2"/>
                </a:solidFill>
              </a:rPr>
              <a:t>	-Get free training: </a:t>
            </a:r>
            <a:r>
              <a:rPr lang="en-US" sz="3600" dirty="0">
                <a:solidFill>
                  <a:schemeClr val="accent2"/>
                </a:solidFill>
                <a:hlinkClick r:id="rId3"/>
              </a:rPr>
              <a:t>aka.ms/sqlworkshops</a:t>
            </a:r>
            <a:r>
              <a:rPr lang="en-US" sz="3600" dirty="0">
                <a:solidFill>
                  <a:schemeClr val="accent2"/>
                </a:solidFill>
              </a:rPr>
              <a:t> </a:t>
            </a:r>
            <a:br>
              <a:rPr lang="en-US" sz="3600" dirty="0">
                <a:solidFill>
                  <a:schemeClr val="accent2"/>
                </a:solidFill>
              </a:rPr>
            </a:br>
            <a:r>
              <a:rPr lang="en-US" sz="3600" dirty="0">
                <a:solidFill>
                  <a:schemeClr val="accent2"/>
                </a:solidFill>
              </a:rPr>
              <a:t>	-Download the SQL19 eBook: </a:t>
            </a:r>
            <a:r>
              <a:rPr lang="en-US" sz="3600" dirty="0">
                <a:solidFill>
                  <a:schemeClr val="accent2"/>
                </a:solidFill>
                <a:hlinkClick r:id="rId4"/>
              </a:rPr>
              <a:t>aka.ms/sql19_ebook</a:t>
            </a:r>
            <a:endParaRPr lang="en-US" sz="36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err="1">
                <a:latin typeface="Roboto" panose="02000000000000000000" pitchFamily="2" charset="0"/>
                <a:ea typeface="Roboto" panose="02000000000000000000" pitchFamily="2" charset="0"/>
              </a:rPr>
              <a:t>SQLSat</a:t>
            </a:r>
            <a:r>
              <a:rPr lang="en-US" sz="4000" b="1" dirty="0">
                <a:latin typeface="Roboto" panose="02000000000000000000" pitchFamily="2" charset="0"/>
                <a:ea typeface="Roboto" panose="02000000000000000000" pitchFamily="2" charset="0"/>
              </a:rPr>
              <a:t> Auckland 2020</a:t>
            </a:r>
            <a:br>
              <a:rPr lang="en-US" sz="4000" b="1" dirty="0">
                <a:latin typeface="Roboto" panose="02000000000000000000" pitchFamily="2" charset="0"/>
                <a:ea typeface="Roboto" panose="02000000000000000000" pitchFamily="2" charset="0"/>
              </a:rPr>
            </a:br>
            <a:r>
              <a:rPr lang="en-US" sz="4000" b="1" dirty="0">
                <a:latin typeface="Roboto" panose="02000000000000000000" pitchFamily="2" charset="0"/>
                <a:ea typeface="Roboto" panose="02000000000000000000" pitchFamily="2" charset="0"/>
              </a:rPr>
              <a:t>#</a:t>
            </a:r>
            <a:r>
              <a:rPr lang="en-US" sz="4000" b="1" dirty="0" err="1">
                <a:latin typeface="Roboto" panose="02000000000000000000" pitchFamily="2" charset="0"/>
                <a:ea typeface="Roboto" panose="02000000000000000000" pitchFamily="2" charset="0"/>
              </a:rPr>
              <a:t>SQLSatAuckland</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MCSE,</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890655"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3759</TotalTime>
  <Words>5116</Words>
  <Application>Microsoft Office PowerPoint</Application>
  <PresentationFormat>Widescreen</PresentationFormat>
  <Paragraphs>546</Paragraphs>
  <Slides>59</Slides>
  <Notes>24</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59</vt:i4>
      </vt:variant>
    </vt:vector>
  </HeadingPairs>
  <TitlesOfParts>
    <vt:vector size="80"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Think Like a Certification Exam</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Retired Certifications </vt:lpstr>
      <vt:lpstr>Role-based Certifications </vt:lpstr>
      <vt:lpstr>Online Certification Tests</vt:lpstr>
      <vt:lpstr>So What Is On a Cert Exam?</vt:lpstr>
      <vt:lpstr>How To Prepare for Cert Exams</vt:lpstr>
      <vt:lpstr>How To Prepare for Cert Exams</vt:lpstr>
      <vt:lpstr>How To Prepare for Cert Exams</vt:lpstr>
      <vt:lpstr>What Exams Try to Test</vt:lpstr>
      <vt:lpstr>What Exams Try to Test</vt:lpstr>
      <vt:lpstr>Real Answer Options</vt:lpstr>
      <vt:lpstr>Solutions Providers, Not Exam Takers</vt:lpstr>
      <vt:lpstr>Item Writers are SMEs</vt:lpstr>
      <vt:lpstr>Fun With Grammar</vt:lpstr>
      <vt:lpstr>Fun With Grammar</vt:lpstr>
      <vt:lpstr>“Best Practices”</vt:lpstr>
      <vt:lpstr>Beta Exams</vt:lpstr>
      <vt:lpstr>After the exam is live</vt:lpstr>
      <vt:lpstr>Writing the Wrong Answers Is Difficult</vt:lpstr>
      <vt:lpstr>Why 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Thank You to our Global SQLSaturday Sponsors</vt:lpstr>
      <vt:lpstr>Support your Local STEM Initiatives</vt:lpstr>
      <vt:lpstr>SQL Server 2017 Inside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148</cp:revision>
  <dcterms:created xsi:type="dcterms:W3CDTF">2015-09-09T01:48:28Z</dcterms:created>
  <dcterms:modified xsi:type="dcterms:W3CDTF">2020-08-03T18:22:17Z</dcterms:modified>
</cp:coreProperties>
</file>